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21386800"/>
  <p:notesSz cx="6858000" cy="9144000"/>
  <p:defaultTextStyle>
    <a:defPPr>
      <a:defRPr lang="it-IT"/>
    </a:defPPr>
    <a:lvl1pPr marL="0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102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20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305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407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509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611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713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81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47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2635" y="77"/>
      </p:cViewPr>
      <p:guideLst>
        <p:guide orient="horz" pos="6736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78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99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8133903" y="2673351"/>
            <a:ext cx="5626314" cy="5690275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49709" y="2673351"/>
            <a:ext cx="16632153" cy="569027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797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30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94575" y="13743001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194575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1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2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293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24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155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586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0171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448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80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49710" y="15559889"/>
            <a:ext cx="11129234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630985" y="15559889"/>
            <a:ext cx="11129232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20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7682034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50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267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04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6127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12487" y="851513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56127" y="4475387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28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3102" indent="0">
              <a:buNone/>
              <a:defRPr sz="6400"/>
            </a:lvl2pPr>
            <a:lvl3pPr marL="2086204" indent="0">
              <a:buNone/>
              <a:defRPr sz="5500"/>
            </a:lvl3pPr>
            <a:lvl4pPr marL="3129305" indent="0">
              <a:buNone/>
              <a:defRPr sz="4600"/>
            </a:lvl4pPr>
            <a:lvl5pPr marL="4172407" indent="0">
              <a:buNone/>
              <a:defRPr sz="4600"/>
            </a:lvl5pPr>
            <a:lvl6pPr marL="5215509" indent="0">
              <a:buNone/>
              <a:defRPr sz="4600"/>
            </a:lvl6pPr>
            <a:lvl7pPr marL="6258611" indent="0">
              <a:buNone/>
              <a:defRPr sz="4600"/>
            </a:lvl7pPr>
            <a:lvl8pPr marL="7301713" indent="0">
              <a:buNone/>
              <a:defRPr sz="4600"/>
            </a:lvl8pPr>
            <a:lvl9pPr marL="8344814" indent="0">
              <a:buNone/>
              <a:defRPr sz="46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2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  <a:prstGeom prst="rect">
            <a:avLst/>
          </a:prstGeom>
        </p:spPr>
        <p:txBody>
          <a:bodyPr vert="horz" lIns="208620" tIns="104310" rIns="208620" bIns="10431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3610273" cy="14114299"/>
          </a:xfrm>
          <a:prstGeom prst="rect">
            <a:avLst/>
          </a:prstGeom>
        </p:spPr>
        <p:txBody>
          <a:bodyPr vert="horz" lIns="208620" tIns="104310" rIns="208620" bIns="10431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56126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08E7B-1D75-4B36-8279-4CF497AD0026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166863" y="19822397"/>
            <a:ext cx="4788800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837810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4207-D06E-4D9E-AE40-06A48E811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43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204" rtl="0" eaLnBrk="1" latinLnBrk="0" hangingPunct="1">
        <a:spcBef>
          <a:spcPct val="0"/>
        </a:spcBef>
        <a:buNone/>
        <a:defRPr sz="1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26" indent="-782326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040" indent="-651939" algn="l" defTabSz="2086204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755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856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958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7060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80162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264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365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ODk2N2ZmYmMtYjYyNi00MDllLWE5YWMtMDNhODY4MjE3NGNl%40thread.v2/0?context=%7b%22Tid%22%3a%2221e157cf-90fa-483e-95c0-ac3dab9bae1a%22%2c%22Oid%22%3a%223d584051-35ea-45e5-8f2f-c469555e9dd4%22%7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92510" y="1294651"/>
            <a:ext cx="13609512" cy="911071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endParaRPr lang="it-IT" sz="4000" dirty="0"/>
          </a:p>
          <a:p>
            <a:pPr algn="ctr"/>
            <a:r>
              <a:rPr lang="it-IT" sz="4000" dirty="0">
                <a:solidFill>
                  <a:srgbClr val="008080"/>
                </a:solidFill>
              </a:rPr>
              <a:t>Gruppo Accoglienza Anziani di Milano </a:t>
            </a:r>
          </a:p>
          <a:p>
            <a:pPr algn="ctr"/>
            <a:r>
              <a:rPr lang="it-IT" sz="4000" b="1" dirty="0">
                <a:solidFill>
                  <a:srgbClr val="008080"/>
                </a:solidFill>
              </a:rPr>
              <a:t>ACCOMPAGNARSI PER ACCOMPAGNARE</a:t>
            </a:r>
          </a:p>
          <a:p>
            <a:pPr algn="ctr"/>
            <a:endParaRPr lang="it-IT" sz="4000" b="1" dirty="0">
              <a:solidFill>
                <a:srgbClr val="008080"/>
              </a:solidFill>
              <a:latin typeface="Helvetica Neue" panose="02000803000000090004" pitchFamily="2"/>
            </a:endParaRPr>
          </a:p>
          <a:p>
            <a:r>
              <a:rPr lang="it-IT" b="1" dirty="0">
                <a:solidFill>
                  <a:srgbClr val="008080"/>
                </a:solidFill>
              </a:rPr>
              <a:t>«</a:t>
            </a:r>
            <a:r>
              <a:rPr lang="it-IT" dirty="0">
                <a:solidFill>
                  <a:srgbClr val="008080"/>
                </a:solidFill>
              </a:rPr>
              <a:t>Come passare dall’ansia delle mille cosa da fare, che pure sono importanti e necessarie, allo stare semplicemente accanto ai nostri cari in difficoltà? Di cosa hanno realmente bisogno? E noi, come possiamo reggere&gt;?</a:t>
            </a:r>
            <a:r>
              <a:rPr lang="it-IT" b="1" dirty="0">
                <a:solidFill>
                  <a:srgbClr val="008080"/>
                </a:solidFill>
              </a:rPr>
              <a:t>»</a:t>
            </a:r>
          </a:p>
          <a:p>
            <a:endParaRPr lang="it-IT" dirty="0">
              <a:solidFill>
                <a:srgbClr val="008080"/>
              </a:solidFill>
            </a:endParaRPr>
          </a:p>
          <a:p>
            <a:r>
              <a:rPr lang="it-IT" dirty="0">
                <a:solidFill>
                  <a:srgbClr val="008080"/>
                </a:solidFill>
              </a:rPr>
              <a:t>M. Camisasca e V. </a:t>
            </a:r>
            <a:r>
              <a:rPr lang="it-IT" dirty="0" err="1">
                <a:solidFill>
                  <a:srgbClr val="008080"/>
                </a:solidFill>
              </a:rPr>
              <a:t>Nagle</a:t>
            </a:r>
            <a:r>
              <a:rPr lang="it-IT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i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</a:t>
            </a:r>
            <a:r>
              <a:rPr lang="it-IT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it-IT" dirty="0">
                <a:solidFill>
                  <a:srgbClr val="008080"/>
                </a:solidFill>
              </a:rPr>
              <a:t> pag.25</a:t>
            </a:r>
          </a:p>
          <a:p>
            <a:pPr algn="ctr"/>
            <a:endParaRPr lang="it-IT" sz="4000" dirty="0">
              <a:solidFill>
                <a:srgbClr val="008080"/>
              </a:solidFill>
              <a:latin typeface="Helvetica Neue" panose="02000803000000090004" pitchFamily="2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006" y="158152"/>
            <a:ext cx="4104456" cy="1114419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7885088"/>
            <a:ext cx="15122525" cy="13501712"/>
          </a:xfrm>
          <a:prstGeom prst="rect">
            <a:avLst/>
          </a:prstGeom>
          <a:solidFill>
            <a:srgbClr val="008080"/>
          </a:solidFill>
        </p:spPr>
        <p:txBody>
          <a:bodyPr wrap="square">
            <a:no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it-IT" sz="3600" dirty="0"/>
          </a:p>
          <a:p>
            <a:pPr algn="ctr">
              <a:defRPr sz="4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it-IT" sz="3600" dirty="0"/>
          </a:p>
          <a:p>
            <a:pPr algn="ctr">
              <a:defRPr sz="4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sabato 7 febbraio 2026 </a:t>
            </a:r>
          </a:p>
          <a:p>
            <a:pPr algn="ctr">
              <a:defRPr sz="27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presso l’Oratorio Paolo VI</a:t>
            </a:r>
          </a:p>
          <a:p>
            <a:pPr algn="ctr">
              <a:defRPr sz="27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 Via </a:t>
            </a:r>
            <a:r>
              <a:rPr lang="it-IT" sz="3600" dirty="0" err="1"/>
              <a:t>Rivadavia</a:t>
            </a:r>
            <a:r>
              <a:rPr lang="it-IT" sz="3600" dirty="0"/>
              <a:t>, San Donato Milanese (MI)</a:t>
            </a:r>
          </a:p>
          <a:p>
            <a:pPr algn="ctr">
              <a:defRPr sz="33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it-IT" sz="3600" dirty="0"/>
          </a:p>
          <a:p>
            <a:pPr algn="ctr">
              <a:defRPr sz="3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b="1" dirty="0"/>
              <a:t>Inizio incontro h.21,15</a:t>
            </a:r>
          </a:p>
          <a:p>
            <a:pPr algn="ctr">
              <a:lnSpc>
                <a:spcPct val="150000"/>
              </a:lnSpc>
              <a:defRPr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it-IT" sz="3600" dirty="0"/>
          </a:p>
          <a:p>
            <a:pPr algn="ctr">
              <a:lnSpc>
                <a:spcPct val="150000"/>
              </a:lnSpc>
              <a:defRPr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Per chi non può essere presente, ci sarà la possibilità di partecipare online: </a:t>
            </a:r>
          </a:p>
          <a:p>
            <a:pPr algn="ctr">
              <a:defRPr sz="1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  </a:t>
            </a:r>
            <a:r>
              <a:rPr lang="it-IT" sz="3600" dirty="0">
                <a:hlinkClick r:id="rId3"/>
              </a:rPr>
              <a:t>CLICCA QUI</a:t>
            </a:r>
            <a:r>
              <a:rPr lang="it-IT" sz="3600" dirty="0"/>
              <a:t> </a:t>
            </a:r>
          </a:p>
          <a:p>
            <a:pPr algn="ctr">
              <a:defRPr sz="1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it-IT" sz="3600" dirty="0"/>
          </a:p>
          <a:p>
            <a:pPr algn="ctr">
              <a:defRPr sz="1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INFORMAZIONI:</a:t>
            </a:r>
          </a:p>
          <a:p>
            <a:pPr algn="ctr">
              <a:defRPr sz="1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Famiglie per l'Accoglienza</a:t>
            </a:r>
          </a:p>
          <a:p>
            <a:pPr algn="ctr">
              <a:defRPr sz="1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sz="3600" dirty="0"/>
              <a:t>Tel. 02 70006152 - segreteria.milano@famiglieperaccoglienza.it</a:t>
            </a:r>
            <a:endParaRPr lang="it-IT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magine 2" descr="Immagine che contiene modello, quadrato, Simmetria, arte&#10;&#10;Il contenuto generato dall'IA potrebbe non essere corretto.">
            <a:extLst>
              <a:ext uri="{FF2B5EF4-FFF2-40B4-BE49-F238E27FC236}">
                <a16:creationId xmlns:a16="http://schemas.microsoft.com/office/drawing/2014/main" id="{1DF6BB2C-00E4-1197-53B4-53B5CB2374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591" y="13645729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43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119</Words>
  <Application>Microsoft Office PowerPoint</Application>
  <PresentationFormat>Personalizzato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 Neue</vt:lpstr>
      <vt:lpstr>Tema di Office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Massimo Garanzini</dc:creator>
  <cp:lastModifiedBy>Flavia Redemagni</cp:lastModifiedBy>
  <cp:revision>45</cp:revision>
  <dcterms:created xsi:type="dcterms:W3CDTF">2016-10-05T12:42:00Z</dcterms:created>
  <dcterms:modified xsi:type="dcterms:W3CDTF">2026-01-27T09:49:37Z</dcterms:modified>
</cp:coreProperties>
</file>